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90" d="100"/>
          <a:sy n="90" d="100"/>
        </p:scale>
        <p:origin x="-816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137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480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154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512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085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93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02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904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18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135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501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E8369-E301-48FD-AA72-30D51DB0AE15}" type="datetimeFigureOut">
              <a:rPr lang="en-GB" smtClean="0"/>
              <a:t>26/03/2018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86819-0F9F-44A4-B62C-6DEFA1751C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59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7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8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9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0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13.png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3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3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6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8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5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Straight Line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From a suggestion by Mark Richards (Lancaster Girls’ Grammar School) who got it from Bernard Murphy (MEI)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067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496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791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580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35270" y="1988840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5270" y="1988840"/>
                  <a:ext cx="49404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07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677802" y="1988840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b="0" dirty="0" smtClean="0"/>
                <a:t>6</a:t>
              </a:r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7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842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809311" y="5579948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9311" y="5579948"/>
                  <a:ext cx="49404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248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24637" y="1988840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637" y="1988840"/>
                  <a:ext cx="49404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78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14004" y="1988840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004" y="1988840"/>
                  <a:ext cx="49404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671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24637" y="1988840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637" y="1988840"/>
                  <a:ext cx="49404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862476" y="5579948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11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2476" y="5579948"/>
                  <a:ext cx="49404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33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14004" y="1988840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12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004" y="1988840"/>
                  <a:ext cx="49404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841210" y="5579948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1210" y="5579948"/>
                  <a:ext cx="49404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27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126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24637" y="1988840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13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4637" y="1988840"/>
                  <a:ext cx="49404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862476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2476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41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14004" y="1988840"/>
                  <a:ext cx="49404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17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4004" y="1988840"/>
                  <a:ext cx="49404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841210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i="1" dirty="0">
                            <a:latin typeface="Cambria Math"/>
                          </a:rPr>
                          <m:t>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41210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984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71447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𝑎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71447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7665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𝑏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7665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64550" y="980728"/>
                <a:ext cx="5015962" cy="47974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area of the red triangle: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𝑎𝑥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area of the blue triangle: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𝑏𝑦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area of the red and blue triangle: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𝑎𝑏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equating areas:	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dirty="0" smtClean="0">
                        <a:latin typeface="Cambria Math"/>
                      </a:rPr>
                      <m:t>𝑎𝑥</m:t>
                    </m:r>
                    <m:r>
                      <a:rPr lang="en-GB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GB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dirty="0" smtClean="0">
                        <a:latin typeface="Cambria Math"/>
                      </a:rPr>
                      <m:t>𝑏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GB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GB" b="0" i="1" dirty="0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GB" b="0" i="1" dirty="0" smtClean="0">
                        <a:latin typeface="Cambria Math"/>
                      </a:rPr>
                      <m:t>𝑎𝑏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𝑏𝑦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𝑎𝑏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equation of the line: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𝑦</m:t>
                    </m:r>
                    <m:r>
                      <a:rPr lang="en-GB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GB" b="0" i="1" smtClean="0">
                            <a:latin typeface="Cambria Math"/>
                          </a:rPr>
                          <m:t>𝑎</m:t>
                        </m:r>
                      </m:num>
                      <m:den>
                        <m:r>
                          <a:rPr lang="en-GB" b="0" i="1" smtClean="0">
                            <a:latin typeface="Cambria Math"/>
                          </a:rPr>
                          <m:t>𝑏</m:t>
                        </m:r>
                      </m:den>
                    </m:f>
                    <m:r>
                      <a:rPr lang="en-GB" b="0" i="1" smtClean="0">
                        <a:latin typeface="Cambria Math"/>
                      </a:rPr>
                      <m:t>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𝑎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𝑏𝑦</m:t>
                    </m:r>
                    <m:r>
                      <a:rPr lang="en-GB" b="0" i="1" smtClean="0">
                        <a:latin typeface="Cambria Math"/>
                      </a:rPr>
                      <m:t>=−</m:t>
                    </m:r>
                    <m:r>
                      <a:rPr lang="en-GB" b="0" i="1" smtClean="0">
                        <a:latin typeface="Cambria Math"/>
                      </a:rPr>
                      <m:t>𝑎𝑥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𝑎𝑏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		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/>
                      </a:rPr>
                      <m:t>𝑎𝑥</m:t>
                    </m:r>
                    <m:r>
                      <a:rPr lang="en-GB" b="0" i="1" smtClean="0">
                        <a:latin typeface="Cambria Math"/>
                      </a:rPr>
                      <m:t>+</m:t>
                    </m:r>
                    <m:r>
                      <a:rPr lang="en-GB" b="0" i="1" smtClean="0">
                        <a:latin typeface="Cambria Math"/>
                      </a:rPr>
                      <m:t>𝑏𝑦</m:t>
                    </m:r>
                    <m:r>
                      <a:rPr lang="en-GB" b="0" i="1" smtClean="0">
                        <a:latin typeface="Cambria Math"/>
                      </a:rPr>
                      <m:t>=</m:t>
                    </m:r>
                    <m:r>
                      <a:rPr lang="en-GB" b="0" i="1" smtClean="0">
                        <a:latin typeface="Cambria Math"/>
                      </a:rPr>
                      <m:t>𝑎𝑏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550" y="980728"/>
                <a:ext cx="5015962" cy="4797467"/>
              </a:xfrm>
              <a:prstGeom prst="rect">
                <a:avLst/>
              </a:prstGeom>
              <a:blipFill rotWithShape="1">
                <a:blip r:embed="rId8"/>
                <a:stretch>
                  <a:fillRect l="-972" b="-12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>
          <a:xfrm flipH="1">
            <a:off x="1028120" y="2976700"/>
            <a:ext cx="1086982" cy="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352434" y="2891702"/>
                <a:ext cx="36798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434" y="2891702"/>
                <a:ext cx="367985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/>
          <p:cNvSpPr/>
          <p:nvPr/>
        </p:nvSpPr>
        <p:spPr>
          <a:xfrm>
            <a:off x="7651630" y="949370"/>
            <a:ext cx="1293962" cy="603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7648762" y="1558948"/>
            <a:ext cx="1293962" cy="6033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2115102" y="2966067"/>
            <a:ext cx="0" cy="2531240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068383" y="4139301"/>
                <a:ext cx="37138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dirty="0" smtClean="0"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8383" y="4139301"/>
                <a:ext cx="371384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9756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4" grpId="0"/>
      <p:bldP spid="13" grpId="0" animBg="1"/>
      <p:bldP spid="16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41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8549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5737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7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5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763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776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07504" y="580038"/>
            <a:ext cx="5894396" cy="6026606"/>
            <a:chOff x="197718" y="580038"/>
            <a:chExt cx="5894396" cy="6026606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718" y="692696"/>
              <a:ext cx="5886450" cy="5486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6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7802" y="1988840"/>
                  <a:ext cx="365806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𝑥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07940"/>
                  <a:ext cx="367986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𝑦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5576" y="580038"/>
                  <a:ext cx="371384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b="0" i="1" dirty="0" smtClean="0">
                            <a:latin typeface="Cambria Math"/>
                          </a:rPr>
                          <m:t>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26274" y="5579948"/>
                  <a:ext cx="365806" cy="36933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TextBox 5"/>
            <p:cNvSpPr txBox="1"/>
            <p:nvPr/>
          </p:nvSpPr>
          <p:spPr>
            <a:xfrm>
              <a:off x="1574617" y="6237312"/>
              <a:ext cx="16129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>
                  <a:latin typeface="Comic Sans MS" panose="030F0702030302020204" pitchFamily="66" charset="0"/>
                </a:rPr>
                <a:t>(not to scale)</a:t>
              </a:r>
              <a:endParaRPr lang="en-GB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Straight Line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dirty="0" smtClean="0">
                          <a:latin typeface="Cambria Math"/>
                        </a:rPr>
                        <m:t>𝑃</m:t>
                      </m:r>
                      <m:d>
                        <m:dPr>
                          <m:ctrlPr>
                            <a:rPr lang="en-GB" i="1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GB" b="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,</m:t>
                          </m:r>
                          <m:r>
                            <a:rPr lang="en-GB" b="0" i="1" dirty="0" smtClean="0">
                              <a:latin typeface="Cambria Math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2708920"/>
                <a:ext cx="928267" cy="369332"/>
              </a:xfrm>
              <a:prstGeom prst="rect">
                <a:avLst/>
              </a:prstGeom>
              <a:blipFill rotWithShape="1">
                <a:blip r:embed="rId7"/>
                <a:stretch>
                  <a:fillRect b="-49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 smtClean="0">
                    <a:latin typeface="Comic Sans MS" panose="030F0702030302020204" pitchFamily="66" charset="0"/>
                  </a:rPr>
                  <a:t>The point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has coordinates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(</m:t>
                    </m:r>
                    <m:r>
                      <a:rPr lang="en-GB" i="1" dirty="0" smtClean="0">
                        <a:latin typeface="Cambria Math"/>
                      </a:rPr>
                      <m:t>𝑥</m:t>
                    </m:r>
                    <m:r>
                      <a:rPr lang="en-GB" i="1" dirty="0" smtClean="0">
                        <a:latin typeface="Cambria Math"/>
                      </a:rPr>
                      <m:t>, </m:t>
                    </m:r>
                    <m:r>
                      <a:rPr lang="en-GB" i="1" dirty="0" smtClean="0">
                        <a:latin typeface="Cambria Math"/>
                      </a:rPr>
                      <m:t>𝑦</m:t>
                    </m:r>
                    <m:r>
                      <a:rPr lang="en-GB" i="1" dirty="0" smtClean="0">
                        <a:latin typeface="Cambria Math"/>
                      </a:rPr>
                      <m:t>)</m:t>
                    </m:r>
                  </m:oMath>
                </a14:m>
                <a:endParaRPr lang="en-GB" dirty="0" smtClean="0">
                  <a:latin typeface="Comic Sans MS" panose="030F0702030302020204" pitchFamily="66" charset="0"/>
                </a:endParaRP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red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Find, in terms of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, the area of the blue triangle.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Find the numerical area of the triangle which is red and blue.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Hence find an equation linking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en-GB" dirty="0" smtClean="0">
                    <a:latin typeface="Comic Sans MS" panose="030F0702030302020204" pitchFamily="66" charset="0"/>
                  </a:rPr>
                  <a:t>.</a:t>
                </a:r>
              </a:p>
              <a:p>
                <a:endParaRPr lang="en-GB" dirty="0" smtClean="0">
                  <a:latin typeface="Comic Sans MS" panose="030F0702030302020204" pitchFamily="66" charset="0"/>
                </a:endParaRPr>
              </a:p>
              <a:p>
                <a:r>
                  <a:rPr lang="en-GB" dirty="0" smtClean="0">
                    <a:latin typeface="Comic Sans MS" panose="030F0702030302020204" pitchFamily="66" charset="0"/>
                  </a:rPr>
                  <a:t>	What is the equation of the line?</a:t>
                </a:r>
                <a:endParaRPr lang="en-GB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0494" y="1020792"/>
                <a:ext cx="5520018" cy="3416320"/>
              </a:xfrm>
              <a:prstGeom prst="rect">
                <a:avLst/>
              </a:prstGeom>
              <a:blipFill rotWithShape="1">
                <a:blip r:embed="rId8"/>
                <a:stretch>
                  <a:fillRect l="-883" t="-713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0" y="648866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>
                <a:latin typeface="Bradley Hand ITC" panose="03070402050302030203" pitchFamily="66" charset="0"/>
              </a:rPr>
              <a:t>SIC_31</a:t>
            </a:r>
            <a:endParaRPr lang="en-GB" dirty="0">
              <a:latin typeface="Bradley Hand ITC" panose="03070402050302030203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205320" y="3244334"/>
            <a:ext cx="5581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red</a:t>
            </a:r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2423100" y="4437112"/>
            <a:ext cx="630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blue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157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1407</Words>
  <Application>Microsoft Office PowerPoint</Application>
  <PresentationFormat>On-screen Show (4:3)</PresentationFormat>
  <Paragraphs>381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Straight Line</vt:lpstr>
      <vt:lpstr>Straight Line</vt:lpstr>
      <vt:lpstr>Straight Line</vt:lpstr>
      <vt:lpstr>PowerPoint Presentation</vt:lpstr>
      <vt:lpstr>RESOURCES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  <vt:lpstr>Straight Line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Straight Line</dc:title>
  <dc:creator>John</dc:creator>
  <cp:lastModifiedBy>John</cp:lastModifiedBy>
  <cp:revision>14</cp:revision>
  <cp:lastPrinted>2015-07-21T19:53:37Z</cp:lastPrinted>
  <dcterms:created xsi:type="dcterms:W3CDTF">2015-07-21T16:15:18Z</dcterms:created>
  <dcterms:modified xsi:type="dcterms:W3CDTF">2018-03-26T07:14:46Z</dcterms:modified>
</cp:coreProperties>
</file>